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ddab49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ddab49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58282a7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58282a7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58282a7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58282a7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e38293bc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e38293bc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ddab491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ddab49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ddab491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ddab491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ddab49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ddab49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58282a7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58282a7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ddab491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ddab491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58282a7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58282a7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58282a79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58282a7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e38293bc_1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e38293bc_1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ddab491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ddab491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58282a79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58282a79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d68e109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d68e109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e38293bc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e38293bc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e38293bc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e38293bc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5f0e82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5f0e82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58282a7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58282a7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58282a7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58282a7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58282a7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58282a7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ddab491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ddab491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8.png"/><Relationship Id="rId13" Type="http://schemas.openxmlformats.org/officeDocument/2006/relationships/image" Target="../media/image7.png"/><Relationship Id="rId1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Relationship Id="rId3" Type="http://schemas.openxmlformats.org/officeDocument/2006/relationships/image" Target="../media/image72.png"/><Relationship Id="rId4" Type="http://schemas.openxmlformats.org/officeDocument/2006/relationships/image" Target="../media/image53.png"/><Relationship Id="rId9" Type="http://schemas.openxmlformats.org/officeDocument/2006/relationships/image" Target="../media/image8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7" Type="http://schemas.openxmlformats.org/officeDocument/2006/relationships/image" Target="../media/image9.png"/><Relationship Id="rId16" Type="http://schemas.openxmlformats.org/officeDocument/2006/relationships/image" Target="../media/image19.png"/><Relationship Id="rId5" Type="http://schemas.openxmlformats.org/officeDocument/2006/relationships/image" Target="../media/image17.png"/><Relationship Id="rId19" Type="http://schemas.openxmlformats.org/officeDocument/2006/relationships/image" Target="../media/image64.png"/><Relationship Id="rId6" Type="http://schemas.openxmlformats.org/officeDocument/2006/relationships/image" Target="../media/image10.png"/><Relationship Id="rId18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6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Purp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ckground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Purp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Blue - Greenhouse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0" y="102150"/>
            <a:ext cx="8960650" cy="504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116" y="759600"/>
            <a:ext cx="1171126" cy="38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966" y="1694105"/>
            <a:ext cx="1901604" cy="3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/>
          <p:nvPr/>
        </p:nvSpPr>
        <p:spPr>
          <a:xfrm>
            <a:off x="792037" y="2082645"/>
            <a:ext cx="7497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5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Stewardship and Technical, Legal, Marketing, Organizational Infrastructure</a:t>
            </a:r>
            <a:endParaRPr i="1" sz="95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21"/>
          <p:cNvSpPr txBox="1"/>
          <p:nvPr/>
        </p:nvSpPr>
        <p:spPr>
          <a:xfrm>
            <a:off x="3883150" y="2378500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Frameworks</a:t>
            </a:r>
            <a:endParaRPr b="1"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21"/>
          <p:cNvSpPr txBox="1"/>
          <p:nvPr/>
        </p:nvSpPr>
        <p:spPr>
          <a:xfrm>
            <a:off x="3883150" y="3392161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Tools</a:t>
            </a:r>
            <a:endParaRPr b="1"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513" y="2664458"/>
            <a:ext cx="1147878" cy="33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4973" y="2681337"/>
            <a:ext cx="1092672" cy="30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4166" y="2688136"/>
            <a:ext cx="1092668" cy="2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1338" y="2681351"/>
            <a:ext cx="1415612" cy="30508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/>
        </p:nvSpPr>
        <p:spPr>
          <a:xfrm>
            <a:off x="2363692" y="3003327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Permissioned with </a:t>
            </a:r>
            <a:b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channel support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21"/>
          <p:cNvSpPr txBox="1"/>
          <p:nvPr/>
        </p:nvSpPr>
        <p:spPr>
          <a:xfrm>
            <a:off x="5167744" y="3003327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application focus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21"/>
          <p:cNvSpPr txBox="1"/>
          <p:nvPr/>
        </p:nvSpPr>
        <p:spPr>
          <a:xfrm>
            <a:off x="3825824" y="3003327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Decentralized identity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21"/>
          <p:cNvSpPr txBox="1"/>
          <p:nvPr/>
        </p:nvSpPr>
        <p:spPr>
          <a:xfrm>
            <a:off x="927809" y="3003327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Permissionable smart contract machine (EVM)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9429" y="3638617"/>
            <a:ext cx="1107597" cy="3154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 txBox="1"/>
          <p:nvPr/>
        </p:nvSpPr>
        <p:spPr>
          <a:xfrm>
            <a:off x="2165594" y="3954026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As-a-service deployment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0933" y="3638605"/>
            <a:ext cx="1402675" cy="31541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/>
          <p:nvPr/>
        </p:nvSpPr>
        <p:spPr>
          <a:xfrm>
            <a:off x="5388314" y="3954026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View and explore data on the blockchain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7438" y="3638617"/>
            <a:ext cx="1092671" cy="3154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1"/>
          <p:cNvSpPr txBox="1"/>
          <p:nvPr/>
        </p:nvSpPr>
        <p:spPr>
          <a:xfrm>
            <a:off x="6906146" y="3954026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Ledger interoperability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21"/>
          <p:cNvSpPr txBox="1"/>
          <p:nvPr/>
        </p:nvSpPr>
        <p:spPr>
          <a:xfrm>
            <a:off x="838263" y="3954026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Blockchain framework benchmark platform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21"/>
          <p:cNvSpPr txBox="1"/>
          <p:nvPr/>
        </p:nvSpPr>
        <p:spPr>
          <a:xfrm>
            <a:off x="3596716" y="3954026"/>
            <a:ext cx="1589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Model and build </a:t>
            </a:r>
            <a:b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blockchain networks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0832" y="3630138"/>
            <a:ext cx="1476963" cy="3154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/>
        </p:nvSpPr>
        <p:spPr>
          <a:xfrm>
            <a:off x="3883150" y="3392161"/>
            <a:ext cx="131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Tools</a:t>
            </a:r>
            <a:endParaRPr b="1"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14">
            <a:alphaModFix/>
          </a:blip>
          <a:srcRect b="-6642" l="0" r="0" t="699"/>
          <a:stretch/>
        </p:blipFill>
        <p:spPr>
          <a:xfrm>
            <a:off x="942096" y="3638617"/>
            <a:ext cx="1107607" cy="33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 rotWithShape="1">
          <a:blip r:embed="rId15">
            <a:alphaModFix/>
          </a:blip>
          <a:srcRect b="0" l="-1366" r="-1345" t="0"/>
          <a:stretch/>
        </p:blipFill>
        <p:spPr>
          <a:xfrm>
            <a:off x="927810" y="2678374"/>
            <a:ext cx="1315248" cy="33885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/>
        </p:nvSpPr>
        <p:spPr>
          <a:xfrm>
            <a:off x="6515600" y="2995838"/>
            <a:ext cx="1667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Permissioned &amp; permissionless  support; EVM transaction family</a:t>
            </a:r>
            <a:endParaRPr b="1"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16">
            <a:alphaModFix/>
          </a:blip>
          <a:srcRect b="28864" l="11372" r="16100" t="26611"/>
          <a:stretch/>
        </p:blipFill>
        <p:spPr>
          <a:xfrm>
            <a:off x="6356825" y="1240162"/>
            <a:ext cx="1171124" cy="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45636" y="1240148"/>
            <a:ext cx="785400" cy="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43139" y="1192418"/>
            <a:ext cx="1001700" cy="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6000" y="1217161"/>
            <a:ext cx="643699" cy="42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Purpl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Purple - Blan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solidFill>
          <a:srgbClr val="F6F6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00" name="Google Shape;100;p24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Purple 2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ckground">
  <p:cSld name="CUSTOM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19" Type="http://schemas.openxmlformats.org/officeDocument/2006/relationships/slideLayout" Target="../slideLayouts/slideLayout23.xml"/><Relationship Id="rId6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iki.hyperledger.org/community/hyperledger-project-code-of-conduct" TargetMode="External"/><Relationship Id="rId4" Type="http://schemas.openxmlformats.org/officeDocument/2006/relationships/hyperlink" Target="https://wiki.hyperledger.org/community/hyperledger-project-code-of-conduct" TargetMode="External"/><Relationship Id="rId5" Type="http://schemas.openxmlformats.org/officeDocument/2006/relationships/hyperlink" Target="https://wiki.hyperledger.org/community/hyperledger-project-code-of-conduct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source.com/life/15/1/10-ways-girls-and-women-can-get-open-source-and-tech" TargetMode="External"/><Relationship Id="rId10" Type="http://schemas.openxmlformats.org/officeDocument/2006/relationships/hyperlink" Target="https://opensource.com/life/15/1/10-ways-girls-and-women-can-get-open-source-and-tech" TargetMode="External"/><Relationship Id="rId13" Type="http://schemas.openxmlformats.org/officeDocument/2006/relationships/image" Target="../media/image43.png"/><Relationship Id="rId12" Type="http://schemas.openxmlformats.org/officeDocument/2006/relationships/hyperlink" Target="https://opensource.com/life/15/1/10-ways-girls-and-women-can-get-open-source-and-tech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pensource.guide/how-to-contribute/" TargetMode="External"/><Relationship Id="rId4" Type="http://schemas.openxmlformats.org/officeDocument/2006/relationships/hyperlink" Target="http://blog.teamtreehouse.com/getting-involved-open-source-projects" TargetMode="External"/><Relationship Id="rId9" Type="http://schemas.openxmlformats.org/officeDocument/2006/relationships/hyperlink" Target="https://opensource.com/life/15/1/10-ways-girls-and-women-can-get-open-source-and-tech" TargetMode="External"/><Relationship Id="rId15" Type="http://schemas.openxmlformats.org/officeDocument/2006/relationships/image" Target="../media/image40.png"/><Relationship Id="rId14" Type="http://schemas.openxmlformats.org/officeDocument/2006/relationships/image" Target="../media/image41.png"/><Relationship Id="rId17" Type="http://schemas.openxmlformats.org/officeDocument/2006/relationships/hyperlink" Target="https://www.natashatherobot.com/beginners-contributing-to-open-source/" TargetMode="External"/><Relationship Id="rId16" Type="http://schemas.openxmlformats.org/officeDocument/2006/relationships/hyperlink" Target="https://wiki.hyperledger.org/community/hyperledger-project-code-of-conduct" TargetMode="External"/><Relationship Id="rId5" Type="http://schemas.openxmlformats.org/officeDocument/2006/relationships/hyperlink" Target="http://blog.teamtreehouse.com/getting-involved-open-source-projects" TargetMode="External"/><Relationship Id="rId6" Type="http://schemas.openxmlformats.org/officeDocument/2006/relationships/hyperlink" Target="http://blog.teamtreehouse.com/getting-involved-open-source-projects" TargetMode="External"/><Relationship Id="rId18" Type="http://schemas.openxmlformats.org/officeDocument/2006/relationships/image" Target="../media/image42.png"/><Relationship Id="rId7" Type="http://schemas.openxmlformats.org/officeDocument/2006/relationships/hyperlink" Target="https://wiki.hyperledger.org/community/hyperledger-project-code-of-conduct" TargetMode="External"/><Relationship Id="rId8" Type="http://schemas.openxmlformats.org/officeDocument/2006/relationships/hyperlink" Target="https://opensource.com/life/15/1/10-ways-girls-and-women-can-get-open-source-and-tech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iki.hyperledger.org/community/hyperledger-project-code-of-conduct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hyperlink" Target="http://hyperledger.org/community/collaboration-tools" TargetMode="External"/><Relationship Id="rId8" Type="http://schemas.openxmlformats.org/officeDocument/2006/relationships/hyperlink" Target="https://wiki.hyperledger.org/community/hyperledger-project-code-of-conduc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hyperlink" Target="https://jira.hyperledger.org" TargetMode="External"/><Relationship Id="rId5" Type="http://schemas.openxmlformats.org/officeDocument/2006/relationships/hyperlink" Target="https://jira.hyperledger.org" TargetMode="External"/><Relationship Id="rId6" Type="http://schemas.openxmlformats.org/officeDocument/2006/relationships/hyperlink" Target="mailto:security@hyperledger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wiki.hyperledger.org/display/DCI/Diversity%2C+Civility%2C+and+Inclusion+WG+Home" TargetMode="External"/><Relationship Id="rId10" Type="http://schemas.openxmlformats.org/officeDocument/2006/relationships/hyperlink" Target="https://wiki.hyperledger.org/display/HYP/Working+Group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iki.hyperledger.org/display/HYP/Technical+Steering+Committee" TargetMode="External"/><Relationship Id="rId4" Type="http://schemas.openxmlformats.org/officeDocument/2006/relationships/hyperlink" Target="https://wiki.hyperledger.org/display/AWG/Architecture+Working+Group" TargetMode="External"/><Relationship Id="rId9" Type="http://schemas.openxmlformats.org/officeDocument/2006/relationships/hyperlink" Target="https://wiki.hyperledger.org/display/SCWG/Smart+Contracts+Working+Group" TargetMode="External"/><Relationship Id="rId5" Type="http://schemas.openxmlformats.org/officeDocument/2006/relationships/hyperlink" Target="https://wiki.hyperledger.org/display/IWG/Identity+Working+Group" TargetMode="External"/><Relationship Id="rId6" Type="http://schemas.openxmlformats.org/officeDocument/2006/relationships/hyperlink" Target="https://wiki.hyperledger.org/display/PSWG/Performance+and+Scale+Working+Group" TargetMode="External"/><Relationship Id="rId7" Type="http://schemas.openxmlformats.org/officeDocument/2006/relationships/hyperlink" Target="https://wiki.hyperledger.org/display/TWGC" TargetMode="External"/><Relationship Id="rId8" Type="http://schemas.openxmlformats.org/officeDocument/2006/relationships/hyperlink" Target="https://wiki.hyperledger.org/display/LMDWG/Learning+Materials+Development+Working+Group" TargetMode="Externa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hyperlink" Target="https://wiki.hyperledger.org/display/SISIG/Social+Impact+SIG" TargetMode="External"/><Relationship Id="rId10" Type="http://schemas.openxmlformats.org/officeDocument/2006/relationships/image" Target="../media/image23.png"/><Relationship Id="rId13" Type="http://schemas.openxmlformats.org/officeDocument/2006/relationships/hyperlink" Target="https://wiki.hyperledger.org/display/PSSIG/Public+Sector+SIG" TargetMode="External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iki.hyperledger.org/display/CMSIG/Capital+Markets+SIG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iki.hyperledger.org/display/TCSIG/Telecom+SIG" TargetMode="External"/><Relationship Id="rId15" Type="http://schemas.openxmlformats.org/officeDocument/2006/relationships/hyperlink" Target="https://wiki.hyperledger.org/display/HCSIG/Healthcare+SIG" TargetMode="External"/><Relationship Id="rId14" Type="http://schemas.openxmlformats.org/officeDocument/2006/relationships/image" Target="../media/image22.png"/><Relationship Id="rId17" Type="http://schemas.openxmlformats.org/officeDocument/2006/relationships/hyperlink" Target="https://wiki.hyperledger.org/display/HYP/Special+Interest+Groups" TargetMode="External"/><Relationship Id="rId16" Type="http://schemas.openxmlformats.org/officeDocument/2006/relationships/image" Target="../media/image25.png"/><Relationship Id="rId5" Type="http://schemas.openxmlformats.org/officeDocument/2006/relationships/hyperlink" Target="https://wiki.hyperledger.org/display/TFSIG/Trade+Finance+SIG" TargetMode="External"/><Relationship Id="rId19" Type="http://schemas.openxmlformats.org/officeDocument/2006/relationships/image" Target="../media/image24.png"/><Relationship Id="rId6" Type="http://schemas.openxmlformats.org/officeDocument/2006/relationships/image" Target="../media/image15.png"/><Relationship Id="rId18" Type="http://schemas.openxmlformats.org/officeDocument/2006/relationships/hyperlink" Target="https://wiki.hyperledger.org/display/EASIG/Education+Architecture+SIG+Home" TargetMode="External"/><Relationship Id="rId7" Type="http://schemas.openxmlformats.org/officeDocument/2006/relationships/hyperlink" Target="https://wiki.hyperledger.org/display/SCSIG" TargetMode="External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410625" y="1328025"/>
            <a:ext cx="84993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ഹൈപ്പർലെഡ്ജർ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സമൂഹം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2355000" y="2341675"/>
            <a:ext cx="44340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Decrease time to market and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 the work</a:t>
            </a:r>
            <a:r>
              <a:rPr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project and what you want sooner</a:t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 rotWithShape="1">
          <a:blip r:embed="rId3">
            <a:alphaModFix/>
          </a:blip>
          <a:srcRect b="0" l="99" r="109" t="0"/>
          <a:stretch/>
        </p:blipFill>
        <p:spPr>
          <a:xfrm>
            <a:off x="4006100" y="-501200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2355000" y="2341675"/>
            <a:ext cx="4434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“With enough eyes all bugs </a:t>
            </a:r>
            <a:b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are shallow” -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the community</a:t>
            </a: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to fix your bugs</a:t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0" l="99" r="109" t="0"/>
          <a:stretch/>
        </p:blipFill>
        <p:spPr>
          <a:xfrm>
            <a:off x="4006100" y="-501200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570250" y="1778825"/>
            <a:ext cx="37458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  <a:t>The Hyperledger technical community is 100% open.</a:t>
            </a:r>
            <a:endParaRPr b="1" sz="1800">
              <a:solidFill>
                <a:srgbClr val="7AC6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7AC6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It is never pay-to-play with Hyperledger’s business blockchain technologies. You can participate as an individual, an employee of a company that is not a member, or as a corporate member. Our collaborative software development approach ensures the transparency and longevity required to bring blockchain forward to commercial adoption.</a:t>
            </a:r>
            <a:endParaRPr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825" y="-1034375"/>
            <a:ext cx="1124651" cy="27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4752150" y="1778825"/>
            <a:ext cx="40812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  <a:t>Hyperledger is led by a diverse group of technical contributors.</a:t>
            </a:r>
            <a:endParaRPr b="1" sz="1800">
              <a:solidFill>
                <a:srgbClr val="7AC6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7AC6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Send your developers! Anyone is welcome to participate and contribute to Hyperledger technical codebases, regardless of corporate membership status. Governed by technical meritocracy, Hyperledger is vendor-neutral. Contributions undergo a rigorous peer review process, but are welcome from anyone.</a:t>
            </a:r>
            <a:endParaRPr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0675" y="-1034375"/>
            <a:ext cx="1124651" cy="27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/>
        </p:nvSpPr>
        <p:spPr>
          <a:xfrm>
            <a:off x="3235800" y="490925"/>
            <a:ext cx="2757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 </a:t>
            </a:r>
            <a:endParaRPr sz="32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Collaboration</a:t>
            </a:r>
            <a:endParaRPr sz="32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1" name="Google Shape;201;p37"/>
          <p:cNvCxnSpPr/>
          <p:nvPr/>
        </p:nvCxnSpPr>
        <p:spPr>
          <a:xfrm>
            <a:off x="4550875" y="1990300"/>
            <a:ext cx="0" cy="23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idx="4294967295" type="ctrTitle"/>
          </p:nvPr>
        </p:nvSpPr>
        <p:spPr>
          <a:xfrm>
            <a:off x="1222500" y="1420350"/>
            <a:ext cx="66990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Participating in an Open Source Community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/>
        </p:nvSpPr>
        <p:spPr>
          <a:xfrm>
            <a:off x="707150" y="577100"/>
            <a:ext cx="80988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haven’t been involved in an open source project before it can be intimidating to start participating. </a:t>
            </a:r>
            <a:r>
              <a:rPr b="1"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Here are some tips for how to get comfortable:</a:t>
            </a:r>
            <a:endParaRPr b="1" sz="2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707150" y="2899775"/>
            <a:ext cx="23643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  <a:t>Feel free to lurk</a:t>
            </a:r>
            <a:br>
              <a:rPr b="1" lang="en" sz="1100">
                <a:solidFill>
                  <a:srgbClr val="942A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Seeing how other community members interact will help you adjust and learn the social norms in the community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3380450" y="2899775"/>
            <a:ext cx="22635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wait for an invitation</a:t>
            </a:r>
            <a:br>
              <a:rPr b="1" lang="en" sz="11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Our tools and meetings are open by default, so jump in and introduce yourself, ask questions and share ideas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9">
            <a:hlinkClick r:id="rId3"/>
          </p:cNvPr>
          <p:cNvSpPr txBox="1"/>
          <p:nvPr/>
        </p:nvSpPr>
        <p:spPr>
          <a:xfrm>
            <a:off x="6278250" y="2899775"/>
            <a:ext cx="21306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AC62A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Read our Code of Conduct</a:t>
            </a:r>
            <a:endParaRPr b="1" sz="1800">
              <a:solidFill>
                <a:srgbClr val="7AC6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14042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We’ve set and enforce high standards of professional practice from everyone you’ll be meeting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6">
            <a:alphaModFix/>
          </a:blip>
          <a:srcRect b="0" l="99" r="109" t="0"/>
          <a:stretch/>
        </p:blipFill>
        <p:spPr>
          <a:xfrm>
            <a:off x="6994045" y="2200750"/>
            <a:ext cx="699011" cy="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 rotWithShape="1">
          <a:blip r:embed="rId7">
            <a:alphaModFix/>
          </a:blip>
          <a:srcRect b="169" l="0" r="0" t="159"/>
          <a:stretch/>
        </p:blipFill>
        <p:spPr>
          <a:xfrm>
            <a:off x="4161538" y="2200750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 rotWithShape="1">
          <a:blip r:embed="rId8">
            <a:alphaModFix/>
          </a:blip>
          <a:srcRect b="169" l="0" r="0" t="159"/>
          <a:stretch/>
        </p:blipFill>
        <p:spPr>
          <a:xfrm>
            <a:off x="1538625" y="2200750"/>
            <a:ext cx="701326" cy="6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idx="4294967295" type="ctrTitle"/>
          </p:nvPr>
        </p:nvSpPr>
        <p:spPr>
          <a:xfrm>
            <a:off x="1222500" y="1737300"/>
            <a:ext cx="66990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General Guides for Getting Started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/>
        </p:nvSpPr>
        <p:spPr>
          <a:xfrm>
            <a:off x="707150" y="577100"/>
            <a:ext cx="80988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a lot of great resources online to help you get comfortable working with an open source community:</a:t>
            </a: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484925" y="2564200"/>
            <a:ext cx="19524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How to Contribute to Open Source</a:t>
            </a:r>
            <a:endParaRPr sz="18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2428075" y="2564200"/>
            <a:ext cx="21330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Getting Involved </a:t>
            </a:r>
            <a:b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</a:b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in Open Source Projects</a:t>
            </a:r>
            <a:endParaRPr sz="18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41">
            <a:hlinkClick r:id="rId7"/>
          </p:cNvPr>
          <p:cNvSpPr txBox="1"/>
          <p:nvPr/>
        </p:nvSpPr>
        <p:spPr>
          <a:xfrm>
            <a:off x="4509376" y="2564200"/>
            <a:ext cx="21330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10 entry points </a:t>
            </a:r>
            <a:b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</a:b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to tech </a:t>
            </a:r>
            <a:b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1"/>
              </a:rPr>
            </a:b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2"/>
              </a:rPr>
              <a:t>(for girls, women, and everyone)</a:t>
            </a:r>
            <a:endParaRPr b="1" sz="18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06520" y="1806800"/>
            <a:ext cx="699011" cy="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 rotWithShape="1">
          <a:blip r:embed="rId14">
            <a:alphaModFix/>
          </a:blip>
          <a:srcRect b="169" l="0" r="0" t="159"/>
          <a:stretch/>
        </p:blipFill>
        <p:spPr>
          <a:xfrm>
            <a:off x="3143913" y="1806800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 rotWithShape="1">
          <a:blip r:embed="rId15">
            <a:alphaModFix/>
          </a:blip>
          <a:srcRect b="169" l="0" r="0" t="159"/>
          <a:stretch/>
        </p:blipFill>
        <p:spPr>
          <a:xfrm>
            <a:off x="1110450" y="1806800"/>
            <a:ext cx="701326" cy="6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>
            <a:hlinkClick r:id="rId16"/>
          </p:cNvPr>
          <p:cNvSpPr txBox="1"/>
          <p:nvPr/>
        </p:nvSpPr>
        <p:spPr>
          <a:xfrm>
            <a:off x="6679824" y="2564200"/>
            <a:ext cx="19524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42A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7"/>
              </a:rPr>
              <a:t>A Beginner’s Guide to Contributing to Open Source</a:t>
            </a:r>
            <a:endParaRPr b="1" sz="1800">
              <a:solidFill>
                <a:srgbClr val="942A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18">
            <a:alphaModFix/>
          </a:blip>
          <a:srcRect b="169" l="0" r="0" t="159"/>
          <a:stretch/>
        </p:blipFill>
        <p:spPr>
          <a:xfrm>
            <a:off x="5225213" y="1806800"/>
            <a:ext cx="701326" cy="6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4294967295" type="ctrTitle"/>
          </p:nvPr>
        </p:nvSpPr>
        <p:spPr>
          <a:xfrm>
            <a:off x="1222500" y="1737300"/>
            <a:ext cx="66990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Learn the Basics </a:t>
            </a:r>
            <a:b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About our Tools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/>
        </p:nvSpPr>
        <p:spPr>
          <a:xfrm>
            <a:off x="549875" y="1940800"/>
            <a:ext cx="23643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Account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Sign up for a Linux Foundation account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3406613" y="1864600"/>
            <a:ext cx="22635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Chat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Join the discussion on chat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43">
            <a:hlinkClick r:id="rId3"/>
          </p:cNvPr>
          <p:cNvSpPr txBox="1"/>
          <p:nvPr/>
        </p:nvSpPr>
        <p:spPr>
          <a:xfrm>
            <a:off x="6278250" y="1864600"/>
            <a:ext cx="21306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Mailing Lists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Participate on the Hyperledger Mailing Lists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4045" y="1165575"/>
            <a:ext cx="699011" cy="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 rotWithShape="1">
          <a:blip r:embed="rId5">
            <a:alphaModFix/>
          </a:blip>
          <a:srcRect b="169" l="0" r="0" t="159"/>
          <a:stretch/>
        </p:blipFill>
        <p:spPr>
          <a:xfrm>
            <a:off x="4187688" y="1165575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1381375" y="1241775"/>
            <a:ext cx="701326" cy="6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707150" y="577100"/>
            <a:ext cx="7541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14042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hyperledger.org/community/collaboration-tools</a:t>
            </a:r>
            <a:endParaRPr b="1"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43"/>
          <p:cNvSpPr txBox="1"/>
          <p:nvPr/>
        </p:nvSpPr>
        <p:spPr>
          <a:xfrm>
            <a:off x="549875" y="3450225"/>
            <a:ext cx="23643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Check out our code </a:t>
            </a:r>
            <a:b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repositories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3406613" y="3450225"/>
            <a:ext cx="22635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Wiki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 latest development updates from the wiki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43">
            <a:hlinkClick r:id="rId8"/>
          </p:cNvPr>
          <p:cNvSpPr txBox="1"/>
          <p:nvPr/>
        </p:nvSpPr>
        <p:spPr>
          <a:xfrm>
            <a:off x="6278250" y="3450225"/>
            <a:ext cx="21306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Bug Reporting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for open bugs, or report a new one, in our bug database</a:t>
            </a:r>
            <a:endParaRPr sz="11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4045" y="2751200"/>
            <a:ext cx="699011" cy="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 rotWithShape="1">
          <a:blip r:embed="rId10">
            <a:alphaModFix/>
          </a:blip>
          <a:srcRect b="169" l="0" r="0" t="159"/>
          <a:stretch/>
        </p:blipFill>
        <p:spPr>
          <a:xfrm>
            <a:off x="4187688" y="2751200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 rotWithShape="1">
          <a:blip r:embed="rId11">
            <a:alphaModFix/>
          </a:blip>
          <a:srcRect b="59" l="0" r="0" t="59"/>
          <a:stretch/>
        </p:blipFill>
        <p:spPr>
          <a:xfrm>
            <a:off x="1381350" y="2751200"/>
            <a:ext cx="701326" cy="6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294967295" type="ctrTitle"/>
          </p:nvPr>
        </p:nvSpPr>
        <p:spPr>
          <a:xfrm>
            <a:off x="1222500" y="1388400"/>
            <a:ext cx="66990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Steps for Contributing Code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Hyperledger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4294967295" type="ctrTitle"/>
          </p:nvPr>
        </p:nvSpPr>
        <p:spPr>
          <a:xfrm>
            <a:off x="1222500" y="1331750"/>
            <a:ext cx="66990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സാങ്കേതിക</a:t>
            </a:r>
            <a:r>
              <a:rPr lang="en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പ്രവർത്തി യോഗങ്ങളിലോ പ്രത്യേക താൽപ്പര്യ യോഗങ്ങളിലോ പങ്കെടുക്കൂ!    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 rotWithShape="1">
          <a:blip r:embed="rId3">
            <a:alphaModFix/>
          </a:blip>
          <a:srcRect b="169" l="0" r="0" t="159"/>
          <a:stretch/>
        </p:blipFill>
        <p:spPr>
          <a:xfrm>
            <a:off x="975538" y="1055175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b="169" l="0" r="0" t="159"/>
          <a:stretch/>
        </p:blipFill>
        <p:spPr>
          <a:xfrm>
            <a:off x="7324550" y="1055175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 rotWithShape="1">
          <a:blip r:embed="rId5">
            <a:alphaModFix/>
          </a:blip>
          <a:srcRect b="169" l="0" r="0" t="159"/>
          <a:stretch/>
        </p:blipFill>
        <p:spPr>
          <a:xfrm>
            <a:off x="3085825" y="1055175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5196113" y="1055163"/>
            <a:ext cx="701326" cy="6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351213" y="1781825"/>
            <a:ext cx="19500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CONTRIBUTING</a:t>
            </a: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guides</a:t>
            </a:r>
            <a:endParaRPr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2491275" y="1781825"/>
            <a:ext cx="18861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Get a copy of the </a:t>
            </a: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repository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4611713" y="1781825"/>
            <a:ext cx="18861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Find the </a:t>
            </a: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issue</a:t>
            </a: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you wish </a:t>
            </a:r>
            <a:b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to work on</a:t>
            </a:r>
            <a:endParaRPr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6732163" y="1781825"/>
            <a:ext cx="18861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Make your </a:t>
            </a: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changes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7">
            <a:alphaModFix/>
          </a:blip>
          <a:srcRect b="169" l="0" r="0" t="159"/>
          <a:stretch/>
        </p:blipFill>
        <p:spPr>
          <a:xfrm>
            <a:off x="2041888" y="2805350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8">
            <a:alphaModFix/>
          </a:blip>
          <a:srcRect b="169" l="0" r="0" t="159"/>
          <a:stretch/>
        </p:blipFill>
        <p:spPr>
          <a:xfrm>
            <a:off x="4166025" y="2805350"/>
            <a:ext cx="701326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 rotWithShape="1">
          <a:blip r:embed="rId9">
            <a:alphaModFix/>
          </a:blip>
          <a:srcRect b="169" l="0" r="0" t="159"/>
          <a:stretch/>
        </p:blipFill>
        <p:spPr>
          <a:xfrm>
            <a:off x="6258200" y="2805338"/>
            <a:ext cx="701326" cy="6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/>
        </p:nvSpPr>
        <p:spPr>
          <a:xfrm>
            <a:off x="1417563" y="3532000"/>
            <a:ext cx="19500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</a:t>
            </a: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pull request</a:t>
            </a:r>
            <a:endParaRPr b="1" sz="18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3573638" y="3532000"/>
            <a:ext cx="18861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Expect</a:t>
            </a: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comments</a:t>
            </a:r>
            <a:endParaRPr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5665813" y="3532000"/>
            <a:ext cx="18861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Address</a:t>
            </a:r>
            <a:r>
              <a:rPr lang="en" sz="1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comments</a:t>
            </a:r>
            <a:endParaRPr sz="1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675" y="-925300"/>
            <a:ext cx="1124651" cy="27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/>
        </p:nvSpPr>
        <p:spPr>
          <a:xfrm>
            <a:off x="1482000" y="1917600"/>
            <a:ext cx="61800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Issue Tracking</a:t>
            </a:r>
            <a:endParaRPr b="1" sz="24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Depending on the project, issues are tracked either in Github or </a:t>
            </a:r>
            <a:r>
              <a:rPr b="1" lang="en" sz="2400">
                <a:solidFill>
                  <a:srgbClr val="74D1D6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Jira</a:t>
            </a:r>
            <a:r>
              <a:rPr lang="en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 </a:t>
            </a:r>
            <a:endParaRPr b="1" sz="24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All Security bugs should be reported in Jira or sent to </a:t>
            </a:r>
            <a:r>
              <a:rPr b="1" lang="en" sz="2400">
                <a:solidFill>
                  <a:srgbClr val="74D1D6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security@hyperledger.org</a:t>
            </a:r>
            <a:endParaRPr b="1" sz="24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1813650" y="2128650"/>
            <a:ext cx="5516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193600" y="79250"/>
            <a:ext cx="8807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സാങ്കേതിക </a:t>
            </a: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പ്രവർത്തി</a:t>
            </a: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യോഗങ്ങൾ </a:t>
            </a: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(WGs)</a:t>
            </a:r>
            <a:endParaRPr b="1" sz="2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1064650" y="1071173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Technical Steering Committee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083812" y="1596248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Architecture Working Group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1064662" y="2203623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Identity Working Group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വ്യക്തിത്വ പ്രവർത്തി യോഗം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1064662" y="2853423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Performance and Scalability Working Group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5525416" y="3111229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Technical Working Group China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1064655" y="3645549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Learning &amp; Materials Development Working Group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5405501" y="1200920"/>
            <a:ext cx="3310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Smart Contracts Working Group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630950" y="629175"/>
            <a:ext cx="6286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400650" y="4698875"/>
            <a:ext cx="5880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Visit: 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https://wiki.hyperledger.org/display/HYP/Working+Groups</a:t>
            </a:r>
            <a:endParaRPr b="1">
              <a:solidFill>
                <a:srgbClr val="237B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5525425" y="2156075"/>
            <a:ext cx="3310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1"/>
              </a:rPr>
              <a:t>Diversity, Civility and Inclusion Working Group (DCI)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00" y="2514243"/>
            <a:ext cx="2173976" cy="6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225" y="3136162"/>
            <a:ext cx="2704898" cy="7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4613" y="3513712"/>
            <a:ext cx="2087949" cy="60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0650" y="1806563"/>
            <a:ext cx="2015864" cy="56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9225" y="2289190"/>
            <a:ext cx="2800499" cy="78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-16009" l="0" r="0" t="16010"/>
          <a:stretch/>
        </p:blipFill>
        <p:spPr>
          <a:xfrm>
            <a:off x="5849225" y="972786"/>
            <a:ext cx="2800499" cy="6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3800" y="876950"/>
            <a:ext cx="2087938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630950" y="79250"/>
            <a:ext cx="79695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പ്രത്യേക താൽപ്പര്യ യോഗങ്ങൾ </a:t>
            </a:r>
            <a:endParaRPr b="1" sz="28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630950" y="517250"/>
            <a:ext cx="6286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600">
                <a:solidFill>
                  <a:srgbClr val="888888"/>
                </a:solidFill>
              </a:rPr>
              <a:t>പൊതുജനങ്ങൾക്കായി തുറന്നിരിക്കുന്നു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2975575" y="4698875"/>
            <a:ext cx="6153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Visit: 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7"/>
              </a:rPr>
              <a:t>https://wiki.hyperledger.org/display/HYP/Special+Interest+Groups</a:t>
            </a:r>
            <a:endParaRPr b="1">
              <a:solidFill>
                <a:srgbClr val="237B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p29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72575" y="3893075"/>
            <a:ext cx="3075768" cy="7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849225" y="1632488"/>
            <a:ext cx="3075778" cy="6992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/>
        </p:nvSpPr>
        <p:spPr>
          <a:xfrm>
            <a:off x="967050" y="1462250"/>
            <a:ext cx="2214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ആരോഗ്യ പരിരക്ഷ</a:t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1189450" y="4162925"/>
            <a:ext cx="1943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വിതരണ ശൃംഖല</a:t>
            </a:r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1189450" y="3120150"/>
            <a:ext cx="2281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മൂലധന വിപണികൾ</a:t>
            </a:r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1295775" y="2371675"/>
            <a:ext cx="14889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/>
        </p:nvSpPr>
        <p:spPr>
          <a:xfrm>
            <a:off x="3666450" y="3319250"/>
            <a:ext cx="2281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വ്യാപാരധനകാര്യം</a:t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3886850" y="1045725"/>
            <a:ext cx="1556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പൊതു</a:t>
            </a:r>
            <a:r>
              <a:rPr lang="en"/>
              <a:t>മേഖല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4294967295" type="ctrTitle"/>
          </p:nvPr>
        </p:nvSpPr>
        <p:spPr>
          <a:xfrm>
            <a:off x="1222500" y="2092650"/>
            <a:ext cx="66990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Why Get Involved?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2355000" y="2575150"/>
            <a:ext cx="4434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You’ll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gain experience</a:t>
            </a: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 that will look great on a resume</a:t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00" y="-191525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2355000" y="2341675"/>
            <a:ext cx="4434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Tap into a worldwide group of people who are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interested and want to help</a:t>
            </a:r>
            <a:endParaRPr b="1" sz="2400">
              <a:solidFill>
                <a:srgbClr val="74D1D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00" y="-501200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/>
        </p:nvSpPr>
        <p:spPr>
          <a:xfrm>
            <a:off x="2355000" y="2341675"/>
            <a:ext cx="4434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You will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learn a lot</a:t>
            </a:r>
            <a:r>
              <a:rPr b="1" lang="en" sz="2400">
                <a:solidFill>
                  <a:srgbClr val="7AC62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from interacting with other community members</a:t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00" y="-501200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/>
        </p:nvSpPr>
        <p:spPr>
          <a:xfrm>
            <a:off x="2355000" y="2341675"/>
            <a:ext cx="4434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</a:t>
            </a:r>
            <a:r>
              <a:rPr b="1"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shape the direction</a:t>
            </a:r>
            <a:r>
              <a:rPr lang="en" sz="2400">
                <a:solidFill>
                  <a:srgbClr val="74D1D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414042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project to fit your needs and use cases</a:t>
            </a:r>
            <a:endParaRPr sz="2400">
              <a:solidFill>
                <a:srgbClr val="4140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00" y="-501200"/>
            <a:ext cx="1124651" cy="27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yperledg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